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4" r:id="rId3"/>
    <p:sldId id="258" r:id="rId4"/>
    <p:sldId id="265" r:id="rId5"/>
    <p:sldId id="269" r:id="rId6"/>
    <p:sldId id="270" r:id="rId7"/>
    <p:sldId id="268" r:id="rId8"/>
    <p:sldId id="260" r:id="rId9"/>
    <p:sldId id="271" r:id="rId10"/>
    <p:sldId id="263" r:id="rId11"/>
    <p:sldId id="297" r:id="rId12"/>
    <p:sldId id="262" r:id="rId13"/>
    <p:sldId id="261" r:id="rId14"/>
    <p:sldId id="273" r:id="rId15"/>
    <p:sldId id="275" r:id="rId16"/>
    <p:sldId id="278" r:id="rId17"/>
    <p:sldId id="274" r:id="rId18"/>
    <p:sldId id="298" r:id="rId19"/>
    <p:sldId id="279" r:id="rId20"/>
    <p:sldId id="277" r:id="rId21"/>
    <p:sldId id="282" r:id="rId22"/>
    <p:sldId id="281" r:id="rId23"/>
    <p:sldId id="285" r:id="rId24"/>
    <p:sldId id="287" r:id="rId25"/>
    <p:sldId id="284" r:id="rId26"/>
    <p:sldId id="289" r:id="rId27"/>
    <p:sldId id="288" r:id="rId28"/>
    <p:sldId id="299" r:id="rId29"/>
    <p:sldId id="300" r:id="rId30"/>
    <p:sldId id="301" r:id="rId31"/>
    <p:sldId id="292" r:id="rId32"/>
    <p:sldId id="290" r:id="rId33"/>
    <p:sldId id="293" r:id="rId34"/>
    <p:sldId id="283" r:id="rId35"/>
    <p:sldId id="296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A101"/>
    <a:srgbClr val="F46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38" autoAdjust="0"/>
    <p:restoredTop sz="94737" autoAdjust="0"/>
  </p:normalViewPr>
  <p:slideViewPr>
    <p:cSldViewPr>
      <p:cViewPr varScale="1">
        <p:scale>
          <a:sx n="66" d="100"/>
          <a:sy n="66" d="100"/>
        </p:scale>
        <p:origin x="-17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051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50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060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4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011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99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24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429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89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081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044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722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4.wmf"/><Relationship Id="rId3" Type="http://schemas.openxmlformats.org/officeDocument/2006/relationships/image" Target="../media/image2.png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20.wmf"/><Relationship Id="rId18" Type="http://schemas.openxmlformats.org/officeDocument/2006/relationships/oleObject" Target="../embeddings/oleObject14.bin"/><Relationship Id="rId26" Type="http://schemas.openxmlformats.org/officeDocument/2006/relationships/oleObject" Target="../embeddings/oleObject18.bin"/><Relationship Id="rId3" Type="http://schemas.openxmlformats.org/officeDocument/2006/relationships/image" Target="../media/image2.png"/><Relationship Id="rId21" Type="http://schemas.openxmlformats.org/officeDocument/2006/relationships/image" Target="../media/image24.wmf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22.wmf"/><Relationship Id="rId25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5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9.wmf"/><Relationship Id="rId24" Type="http://schemas.openxmlformats.org/officeDocument/2006/relationships/oleObject" Target="../embeddings/oleObject17.bin"/><Relationship Id="rId5" Type="http://schemas.openxmlformats.org/officeDocument/2006/relationships/image" Target="../media/image16.wmf"/><Relationship Id="rId15" Type="http://schemas.openxmlformats.org/officeDocument/2006/relationships/image" Target="../media/image21.wmf"/><Relationship Id="rId23" Type="http://schemas.openxmlformats.org/officeDocument/2006/relationships/image" Target="../media/image25.wmf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23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16.bin"/><Relationship Id="rId27" Type="http://schemas.openxmlformats.org/officeDocument/2006/relationships/image" Target="../media/image2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0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1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.png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3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174"/>
            <a:ext cx="9139767" cy="685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52116" y="1876088"/>
            <a:ext cx="563553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Открытый урок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 алгебре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 класс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711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2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332656"/>
            <a:ext cx="286790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 урока: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152" y="5013176"/>
            <a:ext cx="77052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научиться строить график линейного уравнения с двумя переменными.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196752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знать определение линейного уравнения с двумя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переменными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132856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уметь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выделять среди уравнений линейные уравнения с двумя переменными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105440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уметь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правильно находить значения коэффициентов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861048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ответить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вопрос: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Что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является решением линейного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уравнения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двумя переменными?</a:t>
            </a:r>
          </a:p>
        </p:txBody>
      </p:sp>
    </p:spTree>
    <p:extLst>
      <p:ext uri="{BB962C8B-B14F-4D97-AF65-F5344CB8AC3E}">
        <p14:creationId xmlns:p14="http://schemas.microsoft.com/office/powerpoint/2010/main" val="116934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915816" y="0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А) 2х + 3у = 12</a:t>
            </a:r>
          </a:p>
          <a:p>
            <a:pPr>
              <a:lnSpc>
                <a:spcPct val="150000"/>
              </a:lnSpc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Б) х – 5 = 18</a:t>
            </a:r>
          </a:p>
          <a:p>
            <a:pPr>
              <a:lnSpc>
                <a:spcPct val="150000"/>
              </a:lnSpc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В) 5х  + 2у – 15 = 0</a:t>
            </a:r>
          </a:p>
          <a:p>
            <a:pPr>
              <a:lnSpc>
                <a:spcPct val="150000"/>
              </a:lnSpc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Г) 3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+ 7 =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11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52120" y="3166776"/>
            <a:ext cx="255069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2х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+ 3у = 12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11560" y="3171941"/>
            <a:ext cx="20601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х – 5 = 18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652120" y="3832988"/>
            <a:ext cx="335861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5х  + 2у – 15 = 0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4090106"/>
            <a:ext cx="24181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+ 7 =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11 </a:t>
            </a:r>
            <a:endParaRPr lang="ru-RU" sz="3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48636" y="332656"/>
            <a:ext cx="864672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Линейное ура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нение с двумя переменными: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1560" y="1340768"/>
            <a:ext cx="793082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уравнение вида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где х, у – переменные,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– некоторые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числа.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69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3999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35903" y="260647"/>
            <a:ext cx="7072192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>
                <a:ln w="11430">
                  <a:solidFill>
                    <a:srgbClr val="C0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b="1" cap="none" spc="50" dirty="0" smtClean="0">
                <a:ln w="11430">
                  <a:solidFill>
                    <a:srgbClr val="C0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пределите</a:t>
            </a:r>
            <a:r>
              <a:rPr lang="ru-RU" sz="2800" b="1" cap="none" spc="50" dirty="0">
                <a:ln w="11430">
                  <a:solidFill>
                    <a:srgbClr val="C0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какие из данных </a:t>
            </a:r>
            <a:r>
              <a:rPr lang="ru-RU" sz="2800" b="1" cap="none" spc="50" dirty="0" smtClean="0">
                <a:ln w="11430">
                  <a:solidFill>
                    <a:srgbClr val="C0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уравнений</a:t>
            </a:r>
          </a:p>
          <a:p>
            <a:pPr algn="ctr"/>
            <a:r>
              <a:rPr lang="ru-RU" sz="2800" b="1" cap="none" spc="50" dirty="0" smtClean="0">
                <a:ln w="11430">
                  <a:solidFill>
                    <a:srgbClr val="C0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none" spc="50" dirty="0">
                <a:ln w="11430">
                  <a:solidFill>
                    <a:srgbClr val="C0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являются линейными </a:t>
            </a:r>
            <a:endParaRPr lang="ru-RU" sz="2800" b="1" cap="none" spc="50" dirty="0" smtClean="0">
              <a:ln w="11430">
                <a:solidFill>
                  <a:srgbClr val="C000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cap="none" spc="50" dirty="0" smtClean="0">
                <a:ln w="11430">
                  <a:solidFill>
                    <a:srgbClr val="C0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уравнениями </a:t>
            </a:r>
            <a:r>
              <a:rPr lang="ru-RU" sz="2800" b="1" cap="none" spc="50" dirty="0">
                <a:ln w="11430">
                  <a:solidFill>
                    <a:srgbClr val="C0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 двумя переменными?</a:t>
            </a:r>
            <a:endParaRPr lang="ru-RU" sz="2800" b="1" cap="none" spc="50" dirty="0">
              <a:ln w="11430">
                <a:solidFill>
                  <a:srgbClr val="C000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922436"/>
            <a:ext cx="2295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541562"/>
            <a:ext cx="45397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449233"/>
              </p:ext>
            </p:extLst>
          </p:nvPr>
        </p:nvGraphicFramePr>
        <p:xfrm>
          <a:off x="611560" y="3717032"/>
          <a:ext cx="2732087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" name="Формула" r:id="rId4" imgW="863280" imgH="203040" progId="Equation.3">
                  <p:embed/>
                </p:oleObj>
              </mc:Choice>
              <mc:Fallback>
                <p:oleObj name="Формула" r:id="rId4" imgW="86328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3717032"/>
                        <a:ext cx="2732087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665776"/>
              </p:ext>
            </p:extLst>
          </p:nvPr>
        </p:nvGraphicFramePr>
        <p:xfrm>
          <a:off x="611560" y="2036817"/>
          <a:ext cx="274955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" name="Формула" r:id="rId6" imgW="711000" imgH="228600" progId="Equation.3">
                  <p:embed/>
                </p:oleObj>
              </mc:Choice>
              <mc:Fallback>
                <p:oleObj name="Формула" r:id="rId6" imgW="7110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036817"/>
                        <a:ext cx="2749550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8683392"/>
              </p:ext>
            </p:extLst>
          </p:nvPr>
        </p:nvGraphicFramePr>
        <p:xfrm>
          <a:off x="4571998" y="2060848"/>
          <a:ext cx="3535362" cy="826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name="Формула" r:id="rId8" imgW="914400" imgH="228600" progId="Equation.3">
                  <p:embed/>
                </p:oleObj>
              </mc:Choice>
              <mc:Fallback>
                <p:oleObj name="Формула" r:id="rId8" imgW="914400" imgH="228600" progId="Equation.3">
                  <p:embed/>
                  <p:pic>
                    <p:nvPicPr>
                      <p:cNvPr id="0" name="Объект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1998" y="2060848"/>
                        <a:ext cx="3535362" cy="8268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6859688"/>
              </p:ext>
            </p:extLst>
          </p:nvPr>
        </p:nvGraphicFramePr>
        <p:xfrm>
          <a:off x="4581525" y="5013325"/>
          <a:ext cx="3387725" cy="142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" name="Формула" r:id="rId10" imgW="876240" imgH="393480" progId="Equation.3">
                  <p:embed/>
                </p:oleObj>
              </mc:Choice>
              <mc:Fallback>
                <p:oleObj name="Формула" r:id="rId10" imgW="876240" imgH="39348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1525" y="5013325"/>
                        <a:ext cx="3387725" cy="1423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341634"/>
              </p:ext>
            </p:extLst>
          </p:nvPr>
        </p:nvGraphicFramePr>
        <p:xfrm>
          <a:off x="611560" y="5013176"/>
          <a:ext cx="2664296" cy="13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" name="Формула" r:id="rId12" imgW="761760" imgH="393480" progId="Equation.3">
                  <p:embed/>
                </p:oleObj>
              </mc:Choice>
              <mc:Fallback>
                <p:oleObj name="Формула" r:id="rId12" imgW="761760" imgH="39348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5013176"/>
                        <a:ext cx="2664296" cy="138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4854632"/>
              </p:ext>
            </p:extLst>
          </p:nvPr>
        </p:nvGraphicFramePr>
        <p:xfrm>
          <a:off x="4549775" y="3213100"/>
          <a:ext cx="4086225" cy="13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" name="Формула" r:id="rId14" imgW="1168200" imgH="393480" progId="Equation.3">
                  <p:embed/>
                </p:oleObj>
              </mc:Choice>
              <mc:Fallback>
                <p:oleObj name="Формула" r:id="rId14" imgW="1168200" imgH="39348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9775" y="3213100"/>
                        <a:ext cx="4086225" cy="138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4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186" y="-17906"/>
            <a:ext cx="9215186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62743" y="260647"/>
            <a:ext cx="581851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>
                  <a:solidFill>
                    <a:srgbClr val="C0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Назовите коэффициенты а,  </a:t>
            </a:r>
            <a:r>
              <a:rPr lang="en-US" sz="2800" b="1" cap="none" spc="50" dirty="0" smtClean="0">
                <a:ln w="11430">
                  <a:solidFill>
                    <a:srgbClr val="C0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b,  c  </a:t>
            </a:r>
          </a:p>
          <a:p>
            <a:pPr algn="ctr"/>
            <a:r>
              <a:rPr lang="ru-RU" sz="2800" b="1" cap="none" spc="50" dirty="0" smtClean="0">
                <a:ln w="11430">
                  <a:solidFill>
                    <a:srgbClr val="C0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линейн</a:t>
            </a:r>
            <a:r>
              <a:rPr lang="ru-RU" sz="2800" b="1" spc="50" dirty="0" smtClean="0">
                <a:ln w="11430">
                  <a:solidFill>
                    <a:srgbClr val="C0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ого</a:t>
            </a:r>
            <a:r>
              <a:rPr lang="ru-RU" sz="2800" b="1" cap="none" spc="50" dirty="0" smtClean="0">
                <a:ln w="11430">
                  <a:solidFill>
                    <a:srgbClr val="C0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уравнения</a:t>
            </a:r>
            <a:endParaRPr lang="ru-RU" sz="2800" b="1" cap="none" spc="50" dirty="0">
              <a:ln w="11430">
                <a:solidFill>
                  <a:srgbClr val="C000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127709"/>
              </p:ext>
            </p:extLst>
          </p:nvPr>
        </p:nvGraphicFramePr>
        <p:xfrm>
          <a:off x="62543" y="1412776"/>
          <a:ext cx="242122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7" name="Формула" r:id="rId4" imgW="863280" imgH="203040" progId="Equation.3">
                  <p:embed/>
                </p:oleObj>
              </mc:Choice>
              <mc:Fallback>
                <p:oleObj name="Формула" r:id="rId4" imgW="863280" imgH="20304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3" y="1412776"/>
                        <a:ext cx="2421225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10"/>
          <p:cNvSpPr txBox="1">
            <a:spLocks noChangeArrowheads="1"/>
          </p:cNvSpPr>
          <p:nvPr/>
        </p:nvSpPr>
        <p:spPr bwMode="auto">
          <a:xfrm>
            <a:off x="314480" y="2618367"/>
            <a:ext cx="17859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dirty="0">
                <a:solidFill>
                  <a:srgbClr val="C00000"/>
                </a:solidFill>
              </a:rPr>
              <a:t> a=</a:t>
            </a:r>
            <a:endParaRPr lang="ru-RU" sz="48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354004"/>
              </p:ext>
            </p:extLst>
          </p:nvPr>
        </p:nvGraphicFramePr>
        <p:xfrm>
          <a:off x="1115616" y="2765108"/>
          <a:ext cx="774042" cy="536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8" name="Формула" r:id="rId6" imgW="126720" imgH="164880" progId="Equation.3">
                  <p:embed/>
                </p:oleObj>
              </mc:Choice>
              <mc:Fallback>
                <p:oleObj name="Формула" r:id="rId6" imgW="126720" imgH="1648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2765108"/>
                        <a:ext cx="774042" cy="5367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361024" y="4005064"/>
            <a:ext cx="17859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dirty="0">
                <a:solidFill>
                  <a:srgbClr val="C00000"/>
                </a:solidFill>
              </a:rPr>
              <a:t>b=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8" name="TextBox 11"/>
          <p:cNvSpPr txBox="1">
            <a:spLocks noChangeArrowheads="1"/>
          </p:cNvSpPr>
          <p:nvPr/>
        </p:nvSpPr>
        <p:spPr bwMode="auto">
          <a:xfrm>
            <a:off x="328152" y="5517232"/>
            <a:ext cx="17859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</a:rPr>
              <a:t>с</a:t>
            </a:r>
            <a:r>
              <a:rPr lang="en-US" sz="4800" dirty="0" smtClean="0">
                <a:solidFill>
                  <a:srgbClr val="C00000"/>
                </a:solidFill>
              </a:rPr>
              <a:t>=</a:t>
            </a:r>
            <a:endParaRPr lang="ru-RU" sz="4800" dirty="0">
              <a:solidFill>
                <a:srgbClr val="C0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69308"/>
              </p:ext>
            </p:extLst>
          </p:nvPr>
        </p:nvGraphicFramePr>
        <p:xfrm>
          <a:off x="1065004" y="5632933"/>
          <a:ext cx="380620" cy="598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9" name="Формула" r:id="rId8" imgW="114120" imgH="177480" progId="Equation.3">
                  <p:embed/>
                </p:oleObj>
              </mc:Choice>
              <mc:Fallback>
                <p:oleObj name="Формула" r:id="rId8" imgW="114120" imgH="177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004" y="5632933"/>
                        <a:ext cx="380620" cy="5988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154984722"/>
              </p:ext>
            </p:extLst>
          </p:nvPr>
        </p:nvGraphicFramePr>
        <p:xfrm>
          <a:off x="1104002" y="4154161"/>
          <a:ext cx="684087" cy="532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0" name="Формула" r:id="rId10" imgW="228600" imgH="177480" progId="Equation.3">
                  <p:embed/>
                </p:oleObj>
              </mc:Choice>
              <mc:Fallback>
                <p:oleObj name="Формула" r:id="rId10" imgW="228600" imgH="177480" progId="Equation.3">
                  <p:embed/>
                  <p:pic>
                    <p:nvPicPr>
                      <p:cNvPr id="0" name="Object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002" y="4154161"/>
                        <a:ext cx="684087" cy="5320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035138"/>
              </p:ext>
            </p:extLst>
          </p:nvPr>
        </p:nvGraphicFramePr>
        <p:xfrm>
          <a:off x="3131840" y="1127116"/>
          <a:ext cx="2073969" cy="1271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1" name="Формула" r:id="rId12" imgW="761760" imgH="393480" progId="Equation.3">
                  <p:embed/>
                </p:oleObj>
              </mc:Choice>
              <mc:Fallback>
                <p:oleObj name="Формула" r:id="rId12" imgW="761760" imgH="39348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1127116"/>
                        <a:ext cx="2073969" cy="12715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0"/>
          <p:cNvSpPr txBox="1">
            <a:spLocks noChangeArrowheads="1"/>
          </p:cNvSpPr>
          <p:nvPr/>
        </p:nvSpPr>
        <p:spPr bwMode="auto">
          <a:xfrm>
            <a:off x="3275856" y="2572053"/>
            <a:ext cx="17859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dirty="0">
                <a:solidFill>
                  <a:srgbClr val="C00000"/>
                </a:solidFill>
              </a:rPr>
              <a:t> a=</a:t>
            </a:r>
            <a:endParaRPr lang="ru-RU" sz="4800" dirty="0">
              <a:solidFill>
                <a:srgbClr val="C00000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7675141"/>
              </p:ext>
            </p:extLst>
          </p:nvPr>
        </p:nvGraphicFramePr>
        <p:xfrm>
          <a:off x="4210667" y="2572053"/>
          <a:ext cx="580292" cy="872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2" name="Формула" r:id="rId14" imgW="139680" imgH="393480" progId="Equation.3">
                  <p:embed/>
                </p:oleObj>
              </mc:Choice>
              <mc:Fallback>
                <p:oleObj name="Формула" r:id="rId14" imgW="139680" imgH="39348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0667" y="2572053"/>
                        <a:ext cx="580292" cy="8726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1"/>
          <p:cNvSpPr txBox="1">
            <a:spLocks noChangeArrowheads="1"/>
          </p:cNvSpPr>
          <p:nvPr/>
        </p:nvSpPr>
        <p:spPr bwMode="auto">
          <a:xfrm>
            <a:off x="3419872" y="4005064"/>
            <a:ext cx="17859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dirty="0">
                <a:solidFill>
                  <a:srgbClr val="C00000"/>
                </a:solidFill>
              </a:rPr>
              <a:t>b=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15" name="TextBox 11"/>
          <p:cNvSpPr txBox="1">
            <a:spLocks noChangeArrowheads="1"/>
          </p:cNvSpPr>
          <p:nvPr/>
        </p:nvSpPr>
        <p:spPr bwMode="auto">
          <a:xfrm>
            <a:off x="6156175" y="4005064"/>
            <a:ext cx="17859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dirty="0">
                <a:solidFill>
                  <a:srgbClr val="C00000"/>
                </a:solidFill>
              </a:rPr>
              <a:t>b=</a:t>
            </a:r>
            <a:endParaRPr lang="ru-RU" sz="4800" dirty="0">
              <a:solidFill>
                <a:srgbClr val="C00000"/>
              </a:solidFill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89329"/>
              </p:ext>
            </p:extLst>
          </p:nvPr>
        </p:nvGraphicFramePr>
        <p:xfrm>
          <a:off x="5756455" y="1108812"/>
          <a:ext cx="3136025" cy="1363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3" name="Формула" r:id="rId16" imgW="1168200" imgH="393480" progId="Equation.3">
                  <p:embed/>
                </p:oleObj>
              </mc:Choice>
              <mc:Fallback>
                <p:oleObj name="Формула" r:id="rId16" imgW="1168200" imgH="393480" progId="Equation.3">
                  <p:embed/>
                  <p:pic>
                    <p:nvPicPr>
                      <p:cNvPr id="0" name="Объект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6455" y="1108812"/>
                        <a:ext cx="3136025" cy="13637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0"/>
          <p:cNvSpPr txBox="1">
            <a:spLocks noChangeArrowheads="1"/>
          </p:cNvSpPr>
          <p:nvPr/>
        </p:nvSpPr>
        <p:spPr bwMode="auto">
          <a:xfrm>
            <a:off x="5983287" y="2572052"/>
            <a:ext cx="17859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dirty="0">
                <a:solidFill>
                  <a:srgbClr val="C00000"/>
                </a:solidFill>
              </a:rPr>
              <a:t> a=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18" name="TextBox 11"/>
          <p:cNvSpPr txBox="1">
            <a:spLocks noChangeArrowheads="1"/>
          </p:cNvSpPr>
          <p:nvPr/>
        </p:nvSpPr>
        <p:spPr bwMode="auto">
          <a:xfrm>
            <a:off x="6175959" y="5525238"/>
            <a:ext cx="17859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</a:rPr>
              <a:t>с</a:t>
            </a:r>
            <a:r>
              <a:rPr lang="en-US" sz="4800" dirty="0" smtClean="0">
                <a:solidFill>
                  <a:srgbClr val="C00000"/>
                </a:solidFill>
              </a:rPr>
              <a:t>=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19" name="TextBox 11"/>
          <p:cNvSpPr txBox="1">
            <a:spLocks noChangeArrowheads="1"/>
          </p:cNvSpPr>
          <p:nvPr/>
        </p:nvSpPr>
        <p:spPr bwMode="auto">
          <a:xfrm>
            <a:off x="3413407" y="5525238"/>
            <a:ext cx="17859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</a:rPr>
              <a:t>с</a:t>
            </a:r>
            <a:r>
              <a:rPr lang="en-US" sz="4800" dirty="0" smtClean="0">
                <a:solidFill>
                  <a:srgbClr val="C00000"/>
                </a:solidFill>
              </a:rPr>
              <a:t>=</a:t>
            </a:r>
            <a:endParaRPr lang="ru-RU" sz="4800" dirty="0">
              <a:solidFill>
                <a:srgbClr val="C00000"/>
              </a:solidFill>
            </a:endParaRPr>
          </a:p>
        </p:txBody>
      </p:sp>
      <p:graphicFrame>
        <p:nvGraphicFramePr>
          <p:cNvPr id="16" name="Объект 1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198357093"/>
              </p:ext>
            </p:extLst>
          </p:nvPr>
        </p:nvGraphicFramePr>
        <p:xfrm>
          <a:off x="4092625" y="3918644"/>
          <a:ext cx="647554" cy="1003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4" name="Формула" r:id="rId18" imgW="253800" imgH="393480" progId="Equation.3">
                  <p:embed/>
                </p:oleObj>
              </mc:Choice>
              <mc:Fallback>
                <p:oleObj name="Формула" r:id="rId18" imgW="253800" imgH="393480" progId="Equation.3">
                  <p:embed/>
                  <p:pic>
                    <p:nvPicPr>
                      <p:cNvPr id="0" name="Объект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2625" y="3918644"/>
                        <a:ext cx="647554" cy="10031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599572"/>
              </p:ext>
            </p:extLst>
          </p:nvPr>
        </p:nvGraphicFramePr>
        <p:xfrm>
          <a:off x="4214665" y="5728948"/>
          <a:ext cx="3810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5" name="Формула" r:id="rId20" imgW="114120" imgH="177480" progId="Equation.3">
                  <p:embed/>
                </p:oleObj>
              </mc:Choice>
              <mc:Fallback>
                <p:oleObj name="Формула" r:id="rId20" imgW="114120" imgH="17748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665" y="5728948"/>
                        <a:ext cx="381000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8220794"/>
              </p:ext>
            </p:extLst>
          </p:nvPr>
        </p:nvGraphicFramePr>
        <p:xfrm>
          <a:off x="6850063" y="2571750"/>
          <a:ext cx="633412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6" name="Формула" r:id="rId22" imgW="152280" imgH="393480" progId="Equation.3">
                  <p:embed/>
                </p:oleObj>
              </mc:Choice>
              <mc:Fallback>
                <p:oleObj name="Формула" r:id="rId22" imgW="152280" imgH="39348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0063" y="2571750"/>
                        <a:ext cx="633412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Объект 2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29440724"/>
              </p:ext>
            </p:extLst>
          </p:nvPr>
        </p:nvGraphicFramePr>
        <p:xfrm>
          <a:off x="7021513" y="3917950"/>
          <a:ext cx="3556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7" name="Формула" r:id="rId24" imgW="139680" imgH="393480" progId="Equation.3">
                  <p:embed/>
                </p:oleObj>
              </mc:Choice>
              <mc:Fallback>
                <p:oleObj name="Формула" r:id="rId24" imgW="139680" imgH="393480" progId="Equation.3">
                  <p:embed/>
                  <p:pic>
                    <p:nvPicPr>
                      <p:cNvPr id="0" name="Объект 1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1513" y="3917950"/>
                        <a:ext cx="355600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5078677"/>
              </p:ext>
            </p:extLst>
          </p:nvPr>
        </p:nvGraphicFramePr>
        <p:xfrm>
          <a:off x="6856995" y="5640331"/>
          <a:ext cx="423863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8" name="Формула" r:id="rId26" imgW="126720" imgH="177480" progId="Equation.3">
                  <p:embed/>
                </p:oleObj>
              </mc:Choice>
              <mc:Fallback>
                <p:oleObj name="Формула" r:id="rId26" imgW="126720" imgH="177480" progId="Equation.3">
                  <p:embed/>
                  <p:pic>
                    <p:nvPicPr>
                      <p:cNvPr id="0" name="Объект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6995" y="5640331"/>
                        <a:ext cx="423863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996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063046" y="332656"/>
            <a:ext cx="30989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4800" i="1" kern="10" dirty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5x+3y=500</a:t>
            </a:r>
            <a:endParaRPr lang="ru-RU" sz="4800" i="1" kern="10" dirty="0">
              <a:ln w="9525">
                <a:noFill/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23528" y="1182525"/>
            <a:ext cx="600983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 = 40,  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= 100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</a:p>
        </p:txBody>
      </p:sp>
      <p:graphicFrame>
        <p:nvGraphicFramePr>
          <p:cNvPr id="2" name="Объект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65265186"/>
              </p:ext>
            </p:extLst>
          </p:nvPr>
        </p:nvGraphicFramePr>
        <p:xfrm>
          <a:off x="2339752" y="1903379"/>
          <a:ext cx="6480175" cy="959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Формула" r:id="rId4" imgW="1205977" imgH="177723" progId="Equation.3">
                  <p:embed/>
                </p:oleObj>
              </mc:Choice>
              <mc:Fallback>
                <p:oleObj name="Формула" r:id="rId4" imgW="1205977" imgH="177723" progId="Equation.3">
                  <p:embed/>
                  <p:pic>
                    <p:nvPicPr>
                      <p:cNvPr id="0" name="Object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1903379"/>
                        <a:ext cx="6480175" cy="9594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1763688" y="5085184"/>
            <a:ext cx="684828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 на вопрос задачи может быть таким: </a:t>
            </a:r>
          </a:p>
          <a:p>
            <a:r>
              <a:rPr lang="ru-RU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Скорость   </a:t>
            </a:r>
            <a:r>
              <a:rPr lang="ru-RU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первого поезда 40 км/ч, </a:t>
            </a:r>
            <a:endParaRPr lang="ru-RU" sz="28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Скорость  второго </a:t>
            </a:r>
            <a:r>
              <a:rPr lang="ru-RU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поезда 100 </a:t>
            </a:r>
            <a:r>
              <a:rPr lang="ru-RU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км/ч.</a:t>
            </a:r>
            <a:endParaRPr lang="ru-RU" sz="2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556672" y="2776169"/>
            <a:ext cx="5543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- верное равенство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83568" y="3717032"/>
            <a:ext cx="81073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Пару чисел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х=40</a:t>
            </a:r>
            <a:r>
              <a:rPr lang="ru-RU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у=100</a:t>
            </a:r>
          </a:p>
          <a:p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называют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решением уравнения</a:t>
            </a:r>
          </a:p>
        </p:txBody>
      </p:sp>
    </p:spTree>
    <p:extLst>
      <p:ext uri="{BB962C8B-B14F-4D97-AF65-F5344CB8AC3E}">
        <p14:creationId xmlns:p14="http://schemas.microsoft.com/office/powerpoint/2010/main" val="2295514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" y="17557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21468" y="980728"/>
            <a:ext cx="85010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Является ли пара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чисел  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х=40, 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у=100</a:t>
            </a:r>
          </a:p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единственным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решением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уравнения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39752" y="3458605"/>
            <a:ext cx="41159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5400" i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tx2">
                    <a:lumMod val="75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5x+3y=500</a:t>
            </a:r>
            <a:r>
              <a:rPr lang="ru-RU" sz="5400" i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tx2">
                    <a:lumMod val="75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?</a:t>
            </a:r>
            <a:endParaRPr lang="ru-RU" sz="5400" i="1" kern="10" dirty="0">
              <a:ln w="9525">
                <a:noFill/>
                <a:round/>
                <a:headEnd/>
                <a:tailEnd/>
              </a:ln>
              <a:solidFill>
                <a:schemeClr val="tx2">
                  <a:lumMod val="75000"/>
                </a:scheme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7843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57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23528" y="422613"/>
            <a:ext cx="828092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Проверьте являются ли пары следующих   значений решением уравнения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932040" y="1145375"/>
            <a:ext cx="33843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i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tx2">
                    <a:lumMod val="75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5x+3y=500</a:t>
            </a:r>
            <a:endParaRPr lang="ru-RU" sz="3200" i="1" kern="10" dirty="0">
              <a:ln w="9525">
                <a:noFill/>
                <a:round/>
                <a:headEnd/>
                <a:tailEnd/>
              </a:ln>
              <a:solidFill>
                <a:schemeClr val="tx2">
                  <a:lumMod val="75000"/>
                </a:scheme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88978" y="1886338"/>
            <a:ext cx="1643062" cy="5715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rgbClr val="002060"/>
                </a:solidFill>
              </a:rPr>
              <a:t>(64;60)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28587" y="4487905"/>
            <a:ext cx="1643062" cy="5715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rgbClr val="002060"/>
                </a:solidFill>
              </a:rPr>
              <a:t>(70;50)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328587" y="3152028"/>
            <a:ext cx="1643062" cy="5715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rgbClr val="002060"/>
                </a:solidFill>
              </a:rPr>
              <a:t>(45;80)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321730" y="5805264"/>
            <a:ext cx="1643063" cy="5715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rgbClr val="002060"/>
                </a:solidFill>
              </a:rPr>
              <a:t>(80;60)</a:t>
            </a:r>
          </a:p>
        </p:txBody>
      </p:sp>
      <p:sp>
        <p:nvSpPr>
          <p:cNvPr id="9" name="Выноска-облако 8"/>
          <p:cNvSpPr/>
          <p:nvPr/>
        </p:nvSpPr>
        <p:spPr>
          <a:xfrm>
            <a:off x="497672" y="1886338"/>
            <a:ext cx="1857375" cy="928688"/>
          </a:xfrm>
          <a:prstGeom prst="cloudCallout">
            <a:avLst>
              <a:gd name="adj1" fmla="val 88434"/>
              <a:gd name="adj2" fmla="val 227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C00000"/>
                </a:solidFill>
              </a:rPr>
              <a:t>Молодец!</a:t>
            </a:r>
          </a:p>
        </p:txBody>
      </p:sp>
      <p:sp>
        <p:nvSpPr>
          <p:cNvPr id="10" name="Выноска-облако 9"/>
          <p:cNvSpPr/>
          <p:nvPr/>
        </p:nvSpPr>
        <p:spPr>
          <a:xfrm>
            <a:off x="511424" y="3525597"/>
            <a:ext cx="1857375" cy="928688"/>
          </a:xfrm>
          <a:prstGeom prst="cloudCallout">
            <a:avLst>
              <a:gd name="adj1" fmla="val 96639"/>
              <a:gd name="adj2" fmla="val 82278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C00000"/>
                </a:solidFill>
              </a:rPr>
              <a:t>Молодец!</a:t>
            </a:r>
          </a:p>
        </p:txBody>
      </p:sp>
      <p:sp>
        <p:nvSpPr>
          <p:cNvPr id="11" name="Выноска-облако 10"/>
          <p:cNvSpPr/>
          <p:nvPr/>
        </p:nvSpPr>
        <p:spPr>
          <a:xfrm>
            <a:off x="5695540" y="2350682"/>
            <a:ext cx="1857375" cy="928687"/>
          </a:xfrm>
          <a:prstGeom prst="cloudCallout">
            <a:avLst>
              <a:gd name="adj1" fmla="val -84694"/>
              <a:gd name="adj2" fmla="val 72432"/>
            </a:avLst>
          </a:prstGeom>
          <a:gradFill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5400000" scaled="0"/>
          </a:gradFill>
          <a:ln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</a:rPr>
              <a:t>Подумай!</a:t>
            </a:r>
          </a:p>
        </p:txBody>
      </p:sp>
      <p:sp>
        <p:nvSpPr>
          <p:cNvPr id="12" name="Выноска-облако 11"/>
          <p:cNvSpPr/>
          <p:nvPr/>
        </p:nvSpPr>
        <p:spPr>
          <a:xfrm>
            <a:off x="5443512" y="4773655"/>
            <a:ext cx="1857375" cy="928687"/>
          </a:xfrm>
          <a:prstGeom prst="cloudCallout">
            <a:avLst>
              <a:gd name="adj1" fmla="val -73207"/>
              <a:gd name="adj2" fmla="val 101971"/>
            </a:avLst>
          </a:prstGeom>
          <a:gradFill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5400000" scaled="0"/>
          </a:gradFill>
          <a:ln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</a:rPr>
              <a:t>Подумай!</a:t>
            </a:r>
          </a:p>
        </p:txBody>
      </p:sp>
    </p:spTree>
    <p:extLst>
      <p:ext uri="{BB962C8B-B14F-4D97-AF65-F5344CB8AC3E}">
        <p14:creationId xmlns:p14="http://schemas.microsoft.com/office/powerpoint/2010/main" val="406720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2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9531" y="620688"/>
            <a:ext cx="842493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Решением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уравнения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 двумя переменными называется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пара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значений переменных, обращающая это уравнение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верное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равенство.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13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2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59531" y="620688"/>
            <a:ext cx="84249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Найдите несколько решений следующих  уравнений: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222867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а) 2х + у = 7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4005064"/>
            <a:ext cx="375615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б) 5х – у = 4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14323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2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59531" y="188640"/>
            <a:ext cx="84249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Задание для самостоятельного выполнения: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547189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Дано уравнение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3х 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 у = 10. </a:t>
            </a:r>
            <a:endParaRPr lang="ru-RU" sz="4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из пар чисел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3; 1),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(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0; 10),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(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2;4),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(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3; 2,5) </a:t>
            </a:r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являются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решением уравнения?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367644" y="5013176"/>
            <a:ext cx="63367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</a:p>
          <a:p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(3; 1),     (0; 10), 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(2;4)</a:t>
            </a:r>
          </a:p>
        </p:txBody>
      </p:sp>
    </p:spTree>
    <p:extLst>
      <p:ext uri="{BB962C8B-B14F-4D97-AF65-F5344CB8AC3E}">
        <p14:creationId xmlns:p14="http://schemas.microsoft.com/office/powerpoint/2010/main" val="389074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-57834"/>
            <a:ext cx="9139767" cy="685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139952" y="357126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Анатоль Франс,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французский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писатель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1844824"/>
            <a:ext cx="67687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“Чтобы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переварить знания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надо поглощать их с аппетитом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”.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83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672" y="0"/>
            <a:ext cx="9218672" cy="6926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5536" y="383755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Если в уравнении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7х + 2у = 10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перенести слагаемое из одной части в другую, изменив его знак, уравнение изменится?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2132856"/>
            <a:ext cx="23968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7х + 2у = 10 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64088" y="2114280"/>
            <a:ext cx="26356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2у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- 7х + 10 </a:t>
            </a:r>
            <a:endParaRPr lang="ru-RU" sz="3200" dirty="0"/>
          </a:p>
        </p:txBody>
      </p:sp>
      <p:sp>
        <p:nvSpPr>
          <p:cNvPr id="7" name="Двойная стрелка влево/вправо 6"/>
          <p:cNvSpPr/>
          <p:nvPr/>
        </p:nvSpPr>
        <p:spPr>
          <a:xfrm>
            <a:off x="4209296" y="2279791"/>
            <a:ext cx="576064" cy="25375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2996952"/>
            <a:ext cx="820891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Если в уравнении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7х + 2у = 10 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обе части уравнения умножить или разделить на одно и тоже отличное от нуля число, уравнение изменится?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187624" y="5301208"/>
            <a:ext cx="23968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7х + 2у = 10 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381208" y="5301207"/>
            <a:ext cx="22942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3,5х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= 5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/>
          </a:p>
        </p:txBody>
      </p:sp>
      <p:sp>
        <p:nvSpPr>
          <p:cNvPr id="13" name="Двойная стрелка влево/вправо 12"/>
          <p:cNvSpPr/>
          <p:nvPr/>
        </p:nvSpPr>
        <p:spPr>
          <a:xfrm>
            <a:off x="4283967" y="5466718"/>
            <a:ext cx="576064" cy="25375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69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7" grpId="0" animBg="1"/>
      <p:bldP spid="9" grpId="0"/>
      <p:bldP spid="10" grpId="0"/>
      <p:bldP spid="12" grpId="0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2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188640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Применяя свойства уравнений, выразите переменную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через переменную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уравнении</a:t>
            </a:r>
          </a:p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4х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+ 2у = 12.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4203432"/>
            <a:ext cx="3051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- 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2х 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+ 6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27936" y="3212976"/>
            <a:ext cx="29618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2у = 12 – 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4х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132856"/>
            <a:ext cx="29482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4х 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+ 2у = 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99570" y="2133749"/>
            <a:ext cx="29354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4х 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+ 2у = 12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23693" y="3389061"/>
            <a:ext cx="3051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-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2х 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+ 6</a:t>
            </a:r>
          </a:p>
        </p:txBody>
      </p:sp>
      <p:sp>
        <p:nvSpPr>
          <p:cNvPr id="7" name="Двойная стрелка вверх/вниз 6"/>
          <p:cNvSpPr/>
          <p:nvPr/>
        </p:nvSpPr>
        <p:spPr>
          <a:xfrm>
            <a:off x="6298796" y="2841635"/>
            <a:ext cx="336968" cy="605914"/>
          </a:xfrm>
          <a:prstGeom prst="up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55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2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548680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Пользуясь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формулой   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-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 + 6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можно найти сколько угодно решений первого уравнения.</a:t>
            </a:r>
          </a:p>
        </p:txBody>
      </p:sp>
    </p:spTree>
    <p:extLst>
      <p:ext uri="{BB962C8B-B14F-4D97-AF65-F5344CB8AC3E}">
        <p14:creationId xmlns:p14="http://schemas.microsoft.com/office/powerpoint/2010/main" val="134447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" y="-15143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145432" y="263410"/>
            <a:ext cx="4944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Задание  по  вариантам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700808"/>
            <a:ext cx="37444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Из уравнения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2х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у = 4,5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выразите переменную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и найдите одно  решение этого уравнения.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1084078"/>
            <a:ext cx="2016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вариант</a:t>
            </a:r>
            <a:endParaRPr lang="ru-RU" sz="36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84168" y="1060995"/>
            <a:ext cx="2232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6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вариант</a:t>
            </a:r>
            <a:endParaRPr lang="ru-RU" sz="36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92080" y="1718225"/>
            <a:ext cx="34021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уравнения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3у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7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выразите переменную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и найдите одно решение этого уравнения.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58320" y="5589240"/>
            <a:ext cx="2159566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 = 2х – 4,5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5315980"/>
              </p:ext>
            </p:extLst>
          </p:nvPr>
        </p:nvGraphicFramePr>
        <p:xfrm>
          <a:off x="6075363" y="5707063"/>
          <a:ext cx="22479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Формула" r:id="rId4" imgW="736560" imgH="203040" progId="Equation.3">
                  <p:embed/>
                </p:oleObj>
              </mc:Choice>
              <mc:Fallback>
                <p:oleObj name="Формула" r:id="rId4" imgW="73656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5363" y="5707063"/>
                        <a:ext cx="2247900" cy="45085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031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2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332656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Оцените свои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знания и поставить оценку в оценочный лист за работу, которую выполняли на уроке</a:t>
            </a:r>
            <a:r>
              <a:rPr lang="ru-RU" dirty="0"/>
              <a:t>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600982"/>
              </p:ext>
            </p:extLst>
          </p:nvPr>
        </p:nvGraphicFramePr>
        <p:xfrm>
          <a:off x="539552" y="2204864"/>
          <a:ext cx="7444315" cy="30243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63066"/>
                <a:gridCol w="1081249"/>
              </a:tblGrid>
              <a:tr h="392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Вид работы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Оценка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61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Объяснение</a:t>
                      </a:r>
                      <a:r>
                        <a:rPr lang="ru-RU" sz="2000" baseline="0" dirty="0" smtClean="0">
                          <a:effectLst/>
                        </a:rPr>
                        <a:t> нового материала</a:t>
                      </a:r>
                      <a:r>
                        <a:rPr lang="ru-RU" sz="2000" dirty="0" smtClean="0">
                          <a:effectLst/>
                        </a:rPr>
                        <a:t>.  Самостоятельная работа по вариантам.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0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Работа</a:t>
                      </a:r>
                      <a:r>
                        <a:rPr lang="ru-RU" sz="2000" baseline="0" dirty="0" smtClean="0">
                          <a:effectLst/>
                        </a:rPr>
                        <a:t>  в группе.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Общая </a:t>
                      </a:r>
                      <a:r>
                        <a:rPr lang="ru-RU" sz="2000" dirty="0">
                          <a:effectLst/>
                        </a:rPr>
                        <a:t>оценка.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95736" y="1717651"/>
            <a:ext cx="4032448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ОЦЕНКА МОЕЙ РАБОТЫ НА УРОКЕ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7380312" y="2996952"/>
            <a:ext cx="360040" cy="576064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7092280" y="2996952"/>
            <a:ext cx="288032" cy="576064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200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2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1560" y="277832"/>
            <a:ext cx="3361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Вернемся к уравнению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50196" y="154721"/>
            <a:ext cx="27879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4х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+ 2у =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12. 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796170"/>
            <a:ext cx="51757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Изобразите решения этого уравнения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точками на координатной плоскости.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1856582"/>
            <a:ext cx="6913655" cy="494825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156176" y="1087029"/>
            <a:ext cx="2835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Решения уравнения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072330" y="1772816"/>
            <a:ext cx="1000132" cy="428628"/>
          </a:xfrm>
          <a:prstGeom prst="roundRect">
            <a:avLst/>
          </a:prstGeom>
          <a:solidFill>
            <a:srgbClr val="F254DB">
              <a:alpha val="80000"/>
            </a:srgbClr>
          </a:solidFill>
          <a:ln w="2222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8000"/>
                </a:solidFill>
              </a:rPr>
              <a:t>(</a:t>
            </a:r>
            <a:r>
              <a:rPr lang="ru-RU" sz="2000" b="1" dirty="0">
                <a:solidFill>
                  <a:srgbClr val="008000"/>
                </a:solidFill>
              </a:rPr>
              <a:t>1</a:t>
            </a:r>
            <a:r>
              <a:rPr lang="ru-RU" sz="2000" b="1" dirty="0" smtClean="0">
                <a:solidFill>
                  <a:srgbClr val="008000"/>
                </a:solidFill>
              </a:rPr>
              <a:t>;  </a:t>
            </a:r>
            <a:r>
              <a:rPr lang="ru-RU" sz="2000" b="1" dirty="0">
                <a:solidFill>
                  <a:srgbClr val="008000"/>
                </a:solidFill>
              </a:rPr>
              <a:t>4</a:t>
            </a:r>
            <a:r>
              <a:rPr lang="en-US" sz="2000" b="1" dirty="0" smtClean="0">
                <a:solidFill>
                  <a:srgbClr val="008000"/>
                </a:solidFill>
              </a:rPr>
              <a:t>)</a:t>
            </a:r>
            <a:endParaRPr lang="ru-RU" sz="2000" b="1" dirty="0">
              <a:solidFill>
                <a:srgbClr val="0080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627552" y="3495432"/>
            <a:ext cx="155240" cy="156372"/>
          </a:xfrm>
          <a:prstGeom prst="ellipse">
            <a:avLst/>
          </a:prstGeom>
          <a:solidFill>
            <a:srgbClr val="F254DB"/>
          </a:solidFill>
          <a:ln>
            <a:solidFill>
              <a:srgbClr val="F254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088666" y="2619364"/>
            <a:ext cx="1000132" cy="428628"/>
          </a:xfrm>
          <a:prstGeom prst="roundRect">
            <a:avLst/>
          </a:prstGeom>
          <a:solidFill>
            <a:srgbClr val="F254DB">
              <a:alpha val="80000"/>
            </a:srgbClr>
          </a:solidFill>
          <a:ln w="2222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8000"/>
                </a:solidFill>
              </a:rPr>
              <a:t>(</a:t>
            </a:r>
            <a:r>
              <a:rPr lang="ru-RU" sz="2000" b="1" dirty="0">
                <a:solidFill>
                  <a:srgbClr val="008000"/>
                </a:solidFill>
              </a:rPr>
              <a:t>2</a:t>
            </a:r>
            <a:r>
              <a:rPr lang="ru-RU" sz="2000" b="1" dirty="0" smtClean="0">
                <a:solidFill>
                  <a:srgbClr val="008000"/>
                </a:solidFill>
              </a:rPr>
              <a:t>;  2</a:t>
            </a:r>
            <a:r>
              <a:rPr lang="en-US" sz="2000" b="1" dirty="0" smtClean="0">
                <a:solidFill>
                  <a:srgbClr val="008000"/>
                </a:solidFill>
              </a:rPr>
              <a:t>)</a:t>
            </a:r>
            <a:endParaRPr lang="ru-RU" sz="2000" b="1" dirty="0">
              <a:solidFill>
                <a:srgbClr val="00800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818138" y="3834614"/>
            <a:ext cx="155240" cy="156372"/>
          </a:xfrm>
          <a:prstGeom prst="ellipse">
            <a:avLst/>
          </a:prstGeom>
          <a:solidFill>
            <a:srgbClr val="F254DB"/>
          </a:solidFill>
          <a:ln>
            <a:solidFill>
              <a:srgbClr val="F254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864" y="3529807"/>
            <a:ext cx="1000132" cy="428628"/>
          </a:xfrm>
          <a:prstGeom prst="roundRect">
            <a:avLst/>
          </a:prstGeom>
          <a:solidFill>
            <a:srgbClr val="F254DB">
              <a:alpha val="80000"/>
            </a:srgbClr>
          </a:solidFill>
          <a:ln w="2222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8000"/>
                </a:solidFill>
              </a:rPr>
              <a:t>(</a:t>
            </a:r>
            <a:r>
              <a:rPr lang="ru-RU" sz="2000" b="1" dirty="0" smtClean="0">
                <a:solidFill>
                  <a:srgbClr val="008000"/>
                </a:solidFill>
              </a:rPr>
              <a:t>3;0</a:t>
            </a:r>
            <a:r>
              <a:rPr lang="en-US" sz="2000" b="1" dirty="0" smtClean="0">
                <a:solidFill>
                  <a:srgbClr val="008000"/>
                </a:solidFill>
              </a:rPr>
              <a:t>)</a:t>
            </a:r>
            <a:endParaRPr lang="ru-RU" sz="2000" b="1" dirty="0">
              <a:solidFill>
                <a:srgbClr val="00800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103906" y="4365104"/>
            <a:ext cx="1000132" cy="428628"/>
          </a:xfrm>
          <a:prstGeom prst="roundRect">
            <a:avLst/>
          </a:prstGeom>
          <a:solidFill>
            <a:srgbClr val="F254DB">
              <a:alpha val="80000"/>
            </a:srgbClr>
          </a:solidFill>
          <a:ln w="2222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8000"/>
                </a:solidFill>
              </a:rPr>
              <a:t>(</a:t>
            </a:r>
            <a:r>
              <a:rPr lang="ru-RU" sz="2000" b="1" dirty="0">
                <a:solidFill>
                  <a:srgbClr val="008000"/>
                </a:solidFill>
              </a:rPr>
              <a:t>4</a:t>
            </a:r>
            <a:r>
              <a:rPr lang="ru-RU" sz="2000" b="1" dirty="0" smtClean="0">
                <a:solidFill>
                  <a:srgbClr val="008000"/>
                </a:solidFill>
              </a:rPr>
              <a:t>; -2</a:t>
            </a:r>
            <a:r>
              <a:rPr lang="en-US" sz="2000" b="1" dirty="0" smtClean="0">
                <a:solidFill>
                  <a:srgbClr val="008000"/>
                </a:solidFill>
              </a:rPr>
              <a:t>)</a:t>
            </a:r>
            <a:endParaRPr lang="ru-RU" sz="2000" b="1" dirty="0">
              <a:solidFill>
                <a:srgbClr val="00800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231274" y="4637360"/>
            <a:ext cx="155240" cy="156372"/>
          </a:xfrm>
          <a:prstGeom prst="ellipse">
            <a:avLst/>
          </a:prstGeom>
          <a:solidFill>
            <a:srgbClr val="F254DB"/>
          </a:solidFill>
          <a:ln>
            <a:solidFill>
              <a:srgbClr val="F254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052136" y="4252522"/>
            <a:ext cx="155240" cy="156372"/>
          </a:xfrm>
          <a:prstGeom prst="ellipse">
            <a:avLst/>
          </a:prstGeom>
          <a:solidFill>
            <a:srgbClr val="F254DB"/>
          </a:solidFill>
          <a:ln>
            <a:solidFill>
              <a:srgbClr val="F254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2921456" y="1856582"/>
            <a:ext cx="2025654" cy="4292040"/>
          </a:xfrm>
          <a:prstGeom prst="line">
            <a:avLst/>
          </a:prstGeom>
          <a:ln w="73025">
            <a:solidFill>
              <a:srgbClr val="09A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941469" y="5667289"/>
            <a:ext cx="3857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D60093"/>
                </a:solidFill>
              </a:rPr>
              <a:t>L</a:t>
            </a:r>
            <a:endParaRPr lang="ru-RU" sz="2800" i="1" dirty="0">
              <a:solidFill>
                <a:srgbClr val="D60093"/>
              </a:solidFill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07504" y="4886265"/>
            <a:ext cx="26431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Прямая </a:t>
            </a:r>
            <a:r>
              <a:rPr lang="en-US" sz="2000" i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является  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графиком</a:t>
            </a:r>
            <a:r>
              <a:rPr lang="ru-RU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уравнения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51520" y="5531328"/>
            <a:ext cx="17331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4х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+ 2у =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3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9" grpId="0"/>
      <p:bldP spid="20" grpId="0"/>
      <p:bldP spid="2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2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75555" y="260648"/>
            <a:ext cx="79928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лгоритм </a:t>
            </a:r>
            <a:r>
              <a:rPr lang="ru-RU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построения графика линейной функции с двумя переменными: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7776" y="4653136"/>
            <a:ext cx="85684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4. Провести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через эти точки прямую, которая и будет графиком уравнения.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8233"/>
              </p:ext>
            </p:extLst>
          </p:nvPr>
        </p:nvGraphicFramePr>
        <p:xfrm>
          <a:off x="6302157" y="1611680"/>
          <a:ext cx="2526601" cy="55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Формула" r:id="rId4" imgW="901309" imgH="203112" progId="Equation.3">
                  <p:embed/>
                </p:oleObj>
              </mc:Choice>
              <mc:Fallback>
                <p:oleObj name="Формула" r:id="rId4" imgW="901309" imgH="20311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157" y="1611680"/>
                        <a:ext cx="2526601" cy="558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1375664"/>
              </p:ext>
            </p:extLst>
          </p:nvPr>
        </p:nvGraphicFramePr>
        <p:xfrm>
          <a:off x="6228184" y="2610490"/>
          <a:ext cx="2340259" cy="468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Формула" r:id="rId6" imgW="901309" imgH="177723" progId="Equation.3">
                  <p:embed/>
                </p:oleObj>
              </mc:Choice>
              <mc:Fallback>
                <p:oleObj name="Формула" r:id="rId6" imgW="901309" imgH="177723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2610490"/>
                        <a:ext cx="2340259" cy="4680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87776" y="1611680"/>
            <a:ext cx="60583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AutoNum type="arabicPeriod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Задать х = 0, найти у из уравнения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9696" y="2610490"/>
            <a:ext cx="6148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AutoNum type="arabicPeriod" startAt="2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Задать у = 0, найти х из уравнения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9695" y="3454009"/>
            <a:ext cx="827874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 startAt="3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Построить на координатной плоскости две точки (0; у), (х; 0)</a:t>
            </a:r>
          </a:p>
        </p:txBody>
      </p:sp>
    </p:spTree>
    <p:extLst>
      <p:ext uri="{BB962C8B-B14F-4D97-AF65-F5344CB8AC3E}">
        <p14:creationId xmlns:p14="http://schemas.microsoft.com/office/powerpoint/2010/main" val="142385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  <p:bldP spid="4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6" y="-24321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712" y="116632"/>
            <a:ext cx="89317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Построим график уравнения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4х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+ 3у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12 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" y="2132856"/>
            <a:ext cx="5940152" cy="458821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7531" y="765010"/>
            <a:ext cx="27254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Если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х = 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то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748537"/>
              </p:ext>
            </p:extLst>
          </p:nvPr>
        </p:nvGraphicFramePr>
        <p:xfrm>
          <a:off x="594438" y="1235637"/>
          <a:ext cx="197167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Формула" r:id="rId5" imgW="927000" imgH="203040" progId="Equation.3">
                  <p:embed/>
                </p:oleObj>
              </mc:Choice>
              <mc:Fallback>
                <p:oleObj name="Формула" r:id="rId5" imgW="9270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4438" y="1235637"/>
                        <a:ext cx="1971675" cy="385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139952" y="765010"/>
            <a:ext cx="27254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Если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 = 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то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9242677"/>
              </p:ext>
            </p:extLst>
          </p:nvPr>
        </p:nvGraphicFramePr>
        <p:xfrm>
          <a:off x="4498600" y="1326036"/>
          <a:ext cx="19446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Формула" r:id="rId7" imgW="914400" imgH="177480" progId="Equation.3">
                  <p:embed/>
                </p:oleObj>
              </mc:Choice>
              <mc:Fallback>
                <p:oleObj name="Формула" r:id="rId7" imgW="914400" imgH="17748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8600" y="1326036"/>
                        <a:ext cx="194468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932040" y="2564904"/>
            <a:ext cx="40917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Строим на координатной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плоскости точки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(0; 4)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(3; 0</a:t>
            </a:r>
            <a:r>
              <a:rPr lang="ru-RU" sz="2400" b="1" dirty="0" smtClean="0">
                <a:solidFill>
                  <a:srgbClr val="C00000"/>
                </a:solidFill>
              </a:rPr>
              <a:t>)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862920" y="3577115"/>
            <a:ext cx="214314" cy="214314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419872" y="4319805"/>
            <a:ext cx="214314" cy="214314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220836" y="3799134"/>
            <a:ext cx="35141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Проводим через точки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прямую, которая и будет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графиком уравнения.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2051720" y="2420888"/>
            <a:ext cx="2664296" cy="3600400"/>
          </a:xfrm>
          <a:prstGeom prst="line">
            <a:avLst/>
          </a:prstGeom>
          <a:ln w="793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86255" y="1589756"/>
            <a:ext cx="10150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 =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00859" y="1743644"/>
            <a:ext cx="9284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х =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6895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11" grpId="0" animBg="1"/>
      <p:bldP spid="12" grpId="0" animBg="1"/>
      <p:bldP spid="9" grpId="0"/>
      <p:bldP spid="15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03548" y="188640"/>
            <a:ext cx="81369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Задача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клетке сидели фазаны и кролики. У них всего было 26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лапок.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Сколько фазанов и сколько кроликов в клетке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660" y="2924944"/>
            <a:ext cx="5186679" cy="379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1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33008" y="-171400"/>
            <a:ext cx="32223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Проверь себя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 rotWithShape="1">
          <a:blip r:embed="rId2"/>
          <a:srcRect l="17934" t="6353" r="16537" b="8195"/>
          <a:stretch/>
        </p:blipFill>
        <p:spPr>
          <a:xfrm>
            <a:off x="286402" y="1772816"/>
            <a:ext cx="2931754" cy="273630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77868" y="855854"/>
            <a:ext cx="15488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 группа</a:t>
            </a:r>
          </a:p>
          <a:p>
            <a:pPr algn="ctr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3х – 3у = 15 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977868" y="2420888"/>
            <a:ext cx="2153972" cy="2232248"/>
          </a:xfrm>
          <a:prstGeom prst="line">
            <a:avLst/>
          </a:prstGeom>
          <a:ln w="38100">
            <a:solidFill>
              <a:srgbClr val="09A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643528" y="910834"/>
            <a:ext cx="14382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группа</a:t>
            </a:r>
          </a:p>
          <a:p>
            <a:pPr algn="ctr"/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 3у = 6 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7"/>
          <p:cNvPicPr>
            <a:picLocks noChangeAspect="1" noChangeArrowheads="1"/>
          </p:cNvPicPr>
          <p:nvPr/>
        </p:nvPicPr>
        <p:blipFill rotWithShape="1">
          <a:blip r:embed="rId2"/>
          <a:srcRect l="17934" t="6353" r="16537" b="8195"/>
          <a:stretch/>
        </p:blipFill>
        <p:spPr>
          <a:xfrm>
            <a:off x="6068467" y="1772816"/>
            <a:ext cx="2931754" cy="2736304"/>
          </a:xfrm>
          <a:prstGeom prst="rect">
            <a:avLst/>
          </a:prstGeom>
          <a:noFill/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6133972" y="2060848"/>
            <a:ext cx="2558202" cy="1584176"/>
          </a:xfrm>
          <a:prstGeom prst="line">
            <a:avLst/>
          </a:prstGeom>
          <a:ln w="38100">
            <a:solidFill>
              <a:srgbClr val="09A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97836" y="3043813"/>
            <a:ext cx="15872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III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группа</a:t>
            </a:r>
          </a:p>
          <a:p>
            <a:pPr algn="ctr"/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 3у =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- 6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" name="Picture 7"/>
          <p:cNvPicPr>
            <a:picLocks noChangeAspect="1" noChangeArrowheads="1"/>
          </p:cNvPicPr>
          <p:nvPr/>
        </p:nvPicPr>
        <p:blipFill rotWithShape="1">
          <a:blip r:embed="rId2"/>
          <a:srcRect l="17934" t="6353" r="16537" b="8195"/>
          <a:stretch/>
        </p:blipFill>
        <p:spPr>
          <a:xfrm>
            <a:off x="3336926" y="3861048"/>
            <a:ext cx="2931754" cy="2736304"/>
          </a:xfrm>
          <a:prstGeom prst="rect">
            <a:avLst/>
          </a:prstGeom>
          <a:noFill/>
        </p:spPr>
      </p:pic>
      <p:cxnSp>
        <p:nvCxnSpPr>
          <p:cNvPr id="33" name="Прямая соединительная линия 32"/>
          <p:cNvCxnSpPr/>
          <p:nvPr/>
        </p:nvCxnSpPr>
        <p:spPr>
          <a:xfrm flipH="1" flipV="1">
            <a:off x="3529976" y="4653136"/>
            <a:ext cx="1955154" cy="1476164"/>
          </a:xfrm>
          <a:prstGeom prst="line">
            <a:avLst/>
          </a:prstGeom>
          <a:ln w="38100">
            <a:solidFill>
              <a:srgbClr val="09A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53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915"/>
            <a:ext cx="9224174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429319" y="188640"/>
            <a:ext cx="62144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Буквенный диктант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6088" y="1484784"/>
            <a:ext cx="8568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Вопрос: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Как называется раздел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математики,  изучающий  фигуры на плоскости и в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пространстве?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61" y="3404202"/>
            <a:ext cx="4256087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6704">
            <a:off x="5121943" y="3813676"/>
            <a:ext cx="2793663" cy="254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67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33008" y="-171400"/>
            <a:ext cx="32223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Проверь себя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4639" y="1200846"/>
            <a:ext cx="1366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V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группа</a:t>
            </a:r>
          </a:p>
          <a:p>
            <a:pPr algn="ctr"/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 у =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5 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 rotWithShape="1">
          <a:blip r:embed="rId2"/>
          <a:srcRect l="17934" t="6353" r="16537" b="8195"/>
          <a:stretch/>
        </p:blipFill>
        <p:spPr>
          <a:xfrm>
            <a:off x="692719" y="2348880"/>
            <a:ext cx="3275053" cy="305671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384186" y="1196752"/>
            <a:ext cx="15488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группа</a:t>
            </a:r>
          </a:p>
          <a:p>
            <a:pPr algn="ctr"/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х – 4у = 12 </a:t>
            </a: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691680" y="2873092"/>
            <a:ext cx="1547686" cy="2527528"/>
          </a:xfrm>
          <a:prstGeom prst="line">
            <a:avLst/>
          </a:prstGeom>
          <a:ln w="38100">
            <a:solidFill>
              <a:srgbClr val="09A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 noChangeArrowheads="1"/>
          </p:cNvPicPr>
          <p:nvPr/>
        </p:nvPicPr>
        <p:blipFill rotWithShape="1">
          <a:blip r:embed="rId2"/>
          <a:srcRect l="17934" t="6353" r="16537" b="8195"/>
          <a:stretch/>
        </p:blipFill>
        <p:spPr>
          <a:xfrm>
            <a:off x="5148064" y="2351152"/>
            <a:ext cx="3275053" cy="3056716"/>
          </a:xfrm>
          <a:prstGeom prst="rect">
            <a:avLst/>
          </a:prstGeom>
          <a:noFill/>
        </p:spPr>
      </p:pic>
      <p:cxnSp>
        <p:nvCxnSpPr>
          <p:cNvPr id="9" name="Прямая соединительная линия 8"/>
          <p:cNvCxnSpPr/>
          <p:nvPr/>
        </p:nvCxnSpPr>
        <p:spPr>
          <a:xfrm flipH="1" flipV="1">
            <a:off x="5148064" y="3024356"/>
            <a:ext cx="2304256" cy="2383512"/>
          </a:xfrm>
          <a:prstGeom prst="line">
            <a:avLst/>
          </a:prstGeom>
          <a:ln w="38100">
            <a:solidFill>
              <a:srgbClr val="09A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22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2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332656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Я предлагаю оценить свои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умения и выставить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оценку в оценочный лист за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работу в группе.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697782"/>
              </p:ext>
            </p:extLst>
          </p:nvPr>
        </p:nvGraphicFramePr>
        <p:xfrm>
          <a:off x="539552" y="2204864"/>
          <a:ext cx="7444315" cy="30243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63066"/>
                <a:gridCol w="1081249"/>
              </a:tblGrid>
              <a:tr h="3920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Вид работы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Оценка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61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Объяснение</a:t>
                      </a:r>
                      <a:r>
                        <a:rPr lang="ru-RU" sz="2000" baseline="0" dirty="0" smtClean="0">
                          <a:effectLst/>
                        </a:rPr>
                        <a:t> нового материала</a:t>
                      </a:r>
                      <a:r>
                        <a:rPr lang="ru-RU" sz="2000" dirty="0" smtClean="0">
                          <a:effectLst/>
                        </a:rPr>
                        <a:t>.  Самостоятельная работа по вариантам.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0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Работа</a:t>
                      </a:r>
                      <a:r>
                        <a:rPr lang="ru-RU" sz="2000" baseline="0" dirty="0" smtClean="0">
                          <a:effectLst/>
                        </a:rPr>
                        <a:t>  в группе.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Общая </a:t>
                      </a:r>
                      <a:r>
                        <a:rPr lang="ru-RU" sz="2000" dirty="0">
                          <a:effectLst/>
                        </a:rPr>
                        <a:t>оценка.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95736" y="1717651"/>
            <a:ext cx="4032448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ОЦЕНКА МОЕЙ РАБОТЫ НА УРОКЕ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092280" y="3933056"/>
            <a:ext cx="288032" cy="576064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7380312" y="3933056"/>
            <a:ext cx="360040" cy="576064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961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2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1443840"/>
            <a:ext cx="60486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Уравнения, с которыми мы сегодня познакомились на уроке, называются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Диофантовыми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уравнениями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по имени древнегреческого ученого и математика Диофанта Александрийского, жившего в третьем веке нашей эры.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28328"/>
            <a:ext cx="61797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Диофант Александрийский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711" y="418376"/>
            <a:ext cx="2484913" cy="286660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50600" y="4077072"/>
            <a:ext cx="84520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Такие уравнения еще называются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неопределенными.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Особенность их состоит в том, что уравнение содержит две или более переменных и требуется найти все целые или натуральные их решения. </a:t>
            </a: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Диофант изобрел большое число способов решения подобных уравнений.</a:t>
            </a:r>
          </a:p>
        </p:txBody>
      </p:sp>
    </p:spTree>
    <p:extLst>
      <p:ext uri="{BB962C8B-B14F-4D97-AF65-F5344CB8AC3E}">
        <p14:creationId xmlns:p14="http://schemas.microsoft.com/office/powerpoint/2010/main" val="262113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2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42181" y="332656"/>
            <a:ext cx="27186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Итоги урока: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5644" y="4008427"/>
            <a:ext cx="77052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троить график линейного уравнения с двумя переменными мы …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196752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инейного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уравнения с двумя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переменными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это …..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340" y="2425253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ешением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линейного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уравнения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двумя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переменными является….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72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2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404664"/>
            <a:ext cx="64050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Домашнее задание: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3656" y="1628800"/>
            <a:ext cx="79867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Составить линейное уравнение с двумя переменными к задачам Диофанта, и решить его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1).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 4 часа по течению  реки и  6 часов против течения  катер проходит 120 км. Чему равна скорость катера по течению и против течения реки?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2). Из двухрублевых и пятирублевых монет составлена сумма в 23 рубля. Сколько среди этих монет двухрублевых? </a:t>
            </a:r>
          </a:p>
        </p:txBody>
      </p:sp>
    </p:spTree>
    <p:extLst>
      <p:ext uri="{BB962C8B-B14F-4D97-AF65-F5344CB8AC3E}">
        <p14:creationId xmlns:p14="http://schemas.microsoft.com/office/powerpoint/2010/main" val="147952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174"/>
            <a:ext cx="9139767" cy="685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52116" y="2553423"/>
            <a:ext cx="56355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 урок!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681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522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429319" y="188640"/>
            <a:ext cx="62144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Буквенный диктант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412776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 Как называется отрезок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соединяющий две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точки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окружности,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 проходящий через центр этой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окружности.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3933056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Школьный предмет, изучающий мировую последовательность событий.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123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522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429319" y="188640"/>
            <a:ext cx="62144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Буквенный диктант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340768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  Как называется часть прямой, ограниченная с двух сторон?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4792" y="3140968"/>
            <a:ext cx="85689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   Задача этого школьного предмета состоит в том, чтобы открывать и изучать законы, которые связывают между собой различные явления, происходящие в природе.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69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522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429319" y="188640"/>
            <a:ext cx="62144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Буквенный диктант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221088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 Это геометрическая фигура, образованная тремя отрезками, которые соединяют три не лежащие на одной прямой точки.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2636912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 Число, отделяющее  положительные числа от отрицательных на числовой прямой.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5001" y="1480427"/>
            <a:ext cx="8568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5.   Утверждение, не требующее доказательства.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474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910" y="0"/>
            <a:ext cx="9193910" cy="6936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429319" y="5760"/>
            <a:ext cx="62144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Буквенный диктант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1214" y="908720"/>
            <a:ext cx="31790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40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а м е т р</a:t>
            </a:r>
            <a:endParaRPr lang="ru-RU" sz="4000" b="1" cap="none" spc="50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4534" y="1832050"/>
            <a:ext cx="33489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т о р и я </a:t>
            </a:r>
            <a:endParaRPr lang="ru-RU" sz="4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79419" y="2558275"/>
            <a:ext cx="31438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 р е з о к</a:t>
            </a:r>
            <a:endParaRPr lang="ru-RU" sz="4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75948" y="3468367"/>
            <a:ext cx="28841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 </a:t>
            </a:r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з и к а</a:t>
            </a:r>
            <a:endParaRPr lang="ru-RU" sz="4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71800" y="4215648"/>
            <a:ext cx="3262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с и о м а</a:t>
            </a:r>
            <a:endParaRPr lang="ru-RU" sz="4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72744" y="5934670"/>
            <a:ext cx="48109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 </a:t>
            </a:r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 е у г о л ь н и к</a:t>
            </a:r>
            <a:endParaRPr lang="ru-RU" sz="4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16382" y="5016964"/>
            <a:ext cx="20136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 </a:t>
            </a:r>
            <a:r>
              <a:rPr lang="ru-RU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 л ь</a:t>
            </a:r>
            <a:endParaRPr lang="ru-RU" sz="4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5" y="1116356"/>
            <a:ext cx="2753749" cy="3176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79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577" y="0"/>
            <a:ext cx="9143999" cy="68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3115" y="57944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Из городов А и В, расстояние между которыми 500 км, навстречу друг другу вышли два поезда, каждый со своей постоянной скоростью. Известно, что первый поезд вышел на 2 ч раньше второго. Через 3ч после выхода второго поезда они встретились.</a:t>
            </a:r>
            <a:r>
              <a:rPr kumimoji="0" lang="ru-RU" sz="20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Чему равны скорости поездов?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59445" y="1572760"/>
            <a:ext cx="29315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800" kern="10" dirty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Скорости поездов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92864" y="1511204"/>
            <a:ext cx="13644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600" i="1" kern="10" dirty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x </a:t>
            </a:r>
            <a:r>
              <a:rPr lang="ru-RU" sz="3600" i="1" kern="10" dirty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км/ч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563879" y="1514244"/>
            <a:ext cx="13644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600" i="1" kern="10" dirty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y </a:t>
            </a:r>
            <a:r>
              <a:rPr lang="ru-RU" sz="3600" i="1" kern="10" dirty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км/ч</a:t>
            </a:r>
          </a:p>
        </p:txBody>
      </p:sp>
      <p:pic>
        <p:nvPicPr>
          <p:cNvPr id="7" name="Picture 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824" y="3157765"/>
            <a:ext cx="7937500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5244" y="3595850"/>
            <a:ext cx="7272337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WordArt 12"/>
          <p:cNvSpPr>
            <a:spLocks noChangeArrowheads="1" noChangeShapeType="1" noTextEdit="1"/>
          </p:cNvSpPr>
          <p:nvPr/>
        </p:nvSpPr>
        <p:spPr bwMode="auto">
          <a:xfrm>
            <a:off x="478424" y="3269349"/>
            <a:ext cx="3048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А</a:t>
            </a:r>
          </a:p>
        </p:txBody>
      </p:sp>
      <p:sp>
        <p:nvSpPr>
          <p:cNvPr id="10" name="WordArt 13"/>
          <p:cNvSpPr>
            <a:spLocks noChangeArrowheads="1" noChangeShapeType="1" noTextEdit="1"/>
          </p:cNvSpPr>
          <p:nvPr/>
        </p:nvSpPr>
        <p:spPr bwMode="auto">
          <a:xfrm>
            <a:off x="8198752" y="3174681"/>
            <a:ext cx="3048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624370" y="4400305"/>
            <a:ext cx="16017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500 км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026712" y="3172563"/>
            <a:ext cx="12474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600" i="1" kern="10" dirty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3y </a:t>
            </a:r>
            <a:r>
              <a:rPr lang="ru-RU" sz="3600" i="1" kern="10" dirty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км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720173" y="4221088"/>
            <a:ext cx="10743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600" i="1" kern="10" dirty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t=5</a:t>
            </a:r>
            <a:r>
              <a:rPr lang="ru-RU" sz="3600" i="1" kern="10" dirty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ч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113275" y="4221088"/>
            <a:ext cx="10743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600" i="1" kern="10" dirty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t=3</a:t>
            </a:r>
            <a:r>
              <a:rPr lang="ru-RU" sz="3600" i="1" kern="10" dirty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ч</a:t>
            </a:r>
          </a:p>
        </p:txBody>
      </p:sp>
      <p:sp>
        <p:nvSpPr>
          <p:cNvPr id="16" name="WordArt 24"/>
          <p:cNvSpPr>
            <a:spLocks noChangeArrowheads="1" noChangeShapeType="1" noTextEdit="1"/>
          </p:cNvSpPr>
          <p:nvPr/>
        </p:nvSpPr>
        <p:spPr bwMode="auto">
          <a:xfrm>
            <a:off x="409219" y="5373216"/>
            <a:ext cx="3400425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Математическая </a:t>
            </a:r>
          </a:p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модель ситуации: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599581" y="5481592"/>
            <a:ext cx="30989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4800" i="1" kern="10" dirty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5x+3y=500</a:t>
            </a:r>
            <a:endParaRPr lang="ru-RU" sz="4800" i="1" kern="10" dirty="0">
              <a:ln w="9525">
                <a:noFill/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01525" y="3179442"/>
            <a:ext cx="12474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600" i="1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</a:t>
            </a:r>
            <a:r>
              <a:rPr lang="ru-RU" sz="3600" i="1" kern="10" dirty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х</a:t>
            </a:r>
            <a:r>
              <a:rPr lang="en-US" sz="3600" i="1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3600" i="1" kern="10" dirty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км</a:t>
            </a:r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324527" y="2540051"/>
            <a:ext cx="23145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2542940" y="2390552"/>
            <a:ext cx="251936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4963462" y="2095980"/>
            <a:ext cx="0" cy="1826166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243097" y="173717"/>
            <a:ext cx="871296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Из городов А и В, расстояние между которыми 500 км, навстречу друг другу вышли два поезда, каждый со своей постоянной скоростью.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Известно, что первый поезд вышел на 2 ч раньше второго. Через 3ч после выхода второго поезда они встретились.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Чему равны скорости поездов?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0044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899 -0.02037 L 0.52222 -0.02037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552" y="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805 0.01643 L -0.47309 0.0118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60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3" grpId="0"/>
      <p:bldP spid="14" grpId="0"/>
      <p:bldP spid="15" grpId="0"/>
      <p:bldP spid="16" grpId="0" animBg="1"/>
      <p:bldP spid="17" grpId="0"/>
      <p:bldP spid="18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57" y="3175"/>
            <a:ext cx="9139767" cy="685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331640" y="2420888"/>
            <a:ext cx="738112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Линейное уравнение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 двумя переменными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и </a:t>
            </a:r>
            <a:r>
              <a:rPr lang="ru-RU" sz="54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его </a:t>
            </a:r>
            <a:r>
              <a:rPr lang="ru-RU" sz="54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график 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700808"/>
            <a:ext cx="236654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Тема урока:</a:t>
            </a:r>
            <a:endParaRPr lang="ru-RU" sz="3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444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</TotalTime>
  <Words>1352</Words>
  <Application>Microsoft Office PowerPoint</Application>
  <PresentationFormat>Экран (4:3)</PresentationFormat>
  <Paragraphs>224</Paragraphs>
  <Slides>35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7" baseType="lpstr"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Учитель</cp:lastModifiedBy>
  <cp:revision>58</cp:revision>
  <dcterms:created xsi:type="dcterms:W3CDTF">2013-04-08T20:19:36Z</dcterms:created>
  <dcterms:modified xsi:type="dcterms:W3CDTF">2018-12-06T21:18:14Z</dcterms:modified>
</cp:coreProperties>
</file>